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0"/>
  </p:notesMasterIdLst>
  <p:sldIdLst>
    <p:sldId id="256" r:id="rId4"/>
    <p:sldId id="341" r:id="rId5"/>
    <p:sldId id="344" r:id="rId6"/>
    <p:sldId id="260" r:id="rId7"/>
    <p:sldId id="309" r:id="rId8"/>
    <p:sldId id="345" r:id="rId9"/>
    <p:sldId id="346" r:id="rId10"/>
    <p:sldId id="298" r:id="rId11"/>
    <p:sldId id="351" r:id="rId12"/>
    <p:sldId id="330" r:id="rId13"/>
    <p:sldId id="347" r:id="rId14"/>
    <p:sldId id="348" r:id="rId15"/>
    <p:sldId id="349" r:id="rId16"/>
    <p:sldId id="350" r:id="rId17"/>
    <p:sldId id="352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1042" y="-365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4C625-FFE9-42DA-B54B-43C3044D705F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A0FA3-9E33-40BD-A68A-160FE9500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999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xmlns="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xmlns="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xmlns="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xmlns="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xmlns="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xmlns="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xmlns="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xmlns="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xmlns="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xmlns="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xmlns="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xmlns="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xmlns="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xmlns="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xmlns="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xmlns="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xmlns="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xmlns="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xmlns="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xmlns="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xmlns="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xmlns="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xmlns="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xmlns="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xmlns="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xmlns="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xmlns="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xmlns="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xmlns="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xmlns="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xmlns="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xmlns="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xmlns="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xmlns="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xmlns="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xmlns="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xmlns="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xmlns="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xmlns="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xmlns="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xmlns="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xmlns="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xmlns="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xmlns="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xmlns="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xmlns="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xmlns="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xmlns="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xmlns="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xmlns="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xmlns="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xmlns="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xmlns="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xmlns="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xmlns="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xmlns="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xmlns="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xmlns="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xmlns="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xmlns="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xmlns="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xmlns="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xmlns="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xmlns="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xmlns="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xmlns="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7">
            <a:extLst>
              <a:ext uri="{FF2B5EF4-FFF2-40B4-BE49-F238E27FC236}">
                <a16:creationId xmlns:a16="http://schemas.microsoft.com/office/drawing/2014/main" xmlns="" id="{535A5E17-3B79-42B4-A45B-E09FEF001AAC}"/>
              </a:ext>
            </a:extLst>
          </p:cNvPr>
          <p:cNvSpPr/>
          <p:nvPr/>
        </p:nvSpPr>
        <p:spPr>
          <a:xfrm>
            <a:off x="10067454" y="574762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/>
              <a:t>AAS</a:t>
            </a:r>
            <a:endParaRPr lang="ko-KR" altLang="en-US" sz="27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3B4C724-0776-4328-8F0A-B72DA1579537}"/>
              </a:ext>
            </a:extLst>
          </p:cNvPr>
          <p:cNvSpPr txBox="1"/>
          <p:nvPr/>
        </p:nvSpPr>
        <p:spPr>
          <a:xfrm>
            <a:off x="4468720" y="3942474"/>
            <a:ext cx="72834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Accidental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Alert System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B6167FF-AD5E-41E4-8385-3024DC936CF2}"/>
              </a:ext>
            </a:extLst>
          </p:cNvPr>
          <p:cNvSpPr txBox="1"/>
          <p:nvPr/>
        </p:nvSpPr>
        <p:spPr>
          <a:xfrm>
            <a:off x="4270160" y="5686573"/>
            <a:ext cx="74818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Better and faster emergency care during accidents and vehicle impact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xmlns="" id="{9D66DF56-EFCD-403E-B1ED-1198A270A41C}"/>
              </a:ext>
            </a:extLst>
          </p:cNvPr>
          <p:cNvSpPr/>
          <p:nvPr/>
        </p:nvSpPr>
        <p:spPr>
          <a:xfrm>
            <a:off x="188087" y="474512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/>
              <a:t>SIH 2020</a:t>
            </a:r>
            <a:endParaRPr lang="ko-KR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Registration</a:t>
            </a:r>
            <a:endParaRPr lang="en-IN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xmlns="" id="{5FE90B82-3CEE-4F12-A7D7-074BA99C9B59}"/>
              </a:ext>
            </a:extLst>
          </p:cNvPr>
          <p:cNvSpPr txBox="1">
            <a:spLocks/>
          </p:cNvSpPr>
          <p:nvPr/>
        </p:nvSpPr>
        <p:spPr>
          <a:xfrm>
            <a:off x="3747668" y="3774085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xmlns="" id="{D36FE2A5-A681-48DA-831B-B91408250BB1}"/>
              </a:ext>
            </a:extLst>
          </p:cNvPr>
          <p:cNvSpPr txBox="1">
            <a:spLocks/>
          </p:cNvSpPr>
          <p:nvPr/>
        </p:nvSpPr>
        <p:spPr>
          <a:xfrm>
            <a:off x="3820036" y="5261651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xmlns="" id="{E56627E8-374C-407C-94CC-956C158E9915}"/>
              </a:ext>
            </a:extLst>
          </p:cNvPr>
          <p:cNvSpPr txBox="1">
            <a:spLocks/>
          </p:cNvSpPr>
          <p:nvPr/>
        </p:nvSpPr>
        <p:spPr>
          <a:xfrm>
            <a:off x="7953076" y="5266984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xmlns="" id="{03CD51B0-A1F0-4A56-9B86-EAC804A430BC}"/>
              </a:ext>
            </a:extLst>
          </p:cNvPr>
          <p:cNvSpPr txBox="1">
            <a:spLocks/>
          </p:cNvSpPr>
          <p:nvPr/>
        </p:nvSpPr>
        <p:spPr>
          <a:xfrm>
            <a:off x="8067249" y="377941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xmlns="" id="{62D64979-8719-4322-A969-75D9C7A924C4}"/>
              </a:ext>
            </a:extLst>
          </p:cNvPr>
          <p:cNvSpPr txBox="1">
            <a:spLocks/>
          </p:cNvSpPr>
          <p:nvPr/>
        </p:nvSpPr>
        <p:spPr>
          <a:xfrm>
            <a:off x="4581231" y="1997867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xmlns="" id="{6BF42E63-58E0-4FAF-AABA-E252EEADA367}"/>
              </a:ext>
            </a:extLst>
          </p:cNvPr>
          <p:cNvSpPr txBox="1">
            <a:spLocks/>
          </p:cNvSpPr>
          <p:nvPr/>
        </p:nvSpPr>
        <p:spPr>
          <a:xfrm>
            <a:off x="7207815" y="1996360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4" t="21708" r="35242" b="44278"/>
          <a:stretch/>
        </p:blipFill>
        <p:spPr>
          <a:xfrm>
            <a:off x="0" y="1422401"/>
            <a:ext cx="3270221" cy="297688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8" r="35757" b="38496"/>
          <a:stretch/>
        </p:blipFill>
        <p:spPr>
          <a:xfrm>
            <a:off x="4977231" y="1798320"/>
            <a:ext cx="7103009" cy="3061347"/>
          </a:xfrm>
          <a:prstGeom prst="rect">
            <a:avLst/>
          </a:prstGeom>
        </p:spPr>
      </p:pic>
      <p:sp>
        <p:nvSpPr>
          <p:cNvPr id="55" name="Right Arrow 54"/>
          <p:cNvSpPr/>
          <p:nvPr/>
        </p:nvSpPr>
        <p:spPr>
          <a:xfrm>
            <a:off x="3454328" y="2522727"/>
            <a:ext cx="1378679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User detail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xmlns="" id="{5FE90B82-3CEE-4F12-A7D7-074BA99C9B59}"/>
              </a:ext>
            </a:extLst>
          </p:cNvPr>
          <p:cNvSpPr txBox="1">
            <a:spLocks/>
          </p:cNvSpPr>
          <p:nvPr/>
        </p:nvSpPr>
        <p:spPr>
          <a:xfrm>
            <a:off x="3747668" y="3774085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xmlns="" id="{D36FE2A5-A681-48DA-831B-B91408250BB1}"/>
              </a:ext>
            </a:extLst>
          </p:cNvPr>
          <p:cNvSpPr txBox="1">
            <a:spLocks/>
          </p:cNvSpPr>
          <p:nvPr/>
        </p:nvSpPr>
        <p:spPr>
          <a:xfrm>
            <a:off x="3820036" y="5261651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xmlns="" id="{E56627E8-374C-407C-94CC-956C158E9915}"/>
              </a:ext>
            </a:extLst>
          </p:cNvPr>
          <p:cNvSpPr txBox="1">
            <a:spLocks/>
          </p:cNvSpPr>
          <p:nvPr/>
        </p:nvSpPr>
        <p:spPr>
          <a:xfrm>
            <a:off x="7953076" y="5266984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xmlns="" id="{03CD51B0-A1F0-4A56-9B86-EAC804A430BC}"/>
              </a:ext>
            </a:extLst>
          </p:cNvPr>
          <p:cNvSpPr txBox="1">
            <a:spLocks/>
          </p:cNvSpPr>
          <p:nvPr/>
        </p:nvSpPr>
        <p:spPr>
          <a:xfrm>
            <a:off x="8067249" y="377941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xmlns="" id="{62D64979-8719-4322-A969-75D9C7A924C4}"/>
              </a:ext>
            </a:extLst>
          </p:cNvPr>
          <p:cNvSpPr txBox="1">
            <a:spLocks/>
          </p:cNvSpPr>
          <p:nvPr/>
        </p:nvSpPr>
        <p:spPr>
          <a:xfrm>
            <a:off x="4581231" y="1997867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xmlns="" id="{6BF42E63-58E0-4FAF-AABA-E252EEADA367}"/>
              </a:ext>
            </a:extLst>
          </p:cNvPr>
          <p:cNvSpPr txBox="1">
            <a:spLocks/>
          </p:cNvSpPr>
          <p:nvPr/>
        </p:nvSpPr>
        <p:spPr>
          <a:xfrm>
            <a:off x="7207815" y="1996360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2" r="54453" b="9315"/>
          <a:stretch/>
        </p:blipFill>
        <p:spPr>
          <a:xfrm>
            <a:off x="6652478" y="2810597"/>
            <a:ext cx="4432051" cy="39084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5" r="38485" b="36886"/>
          <a:stretch/>
        </p:blipFill>
        <p:spPr>
          <a:xfrm>
            <a:off x="219840" y="1249680"/>
            <a:ext cx="9523600" cy="1422182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</p:pic>
      <p:sp>
        <p:nvSpPr>
          <p:cNvPr id="8" name="Curved Right Arrow 7"/>
          <p:cNvSpPr/>
          <p:nvPr/>
        </p:nvSpPr>
        <p:spPr>
          <a:xfrm rot="20427492">
            <a:off x="3434080" y="4062085"/>
            <a:ext cx="731520" cy="1216152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5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xmlns="" id="{5FE90B82-3CEE-4F12-A7D7-074BA99C9B59}"/>
              </a:ext>
            </a:extLst>
          </p:cNvPr>
          <p:cNvSpPr txBox="1">
            <a:spLocks/>
          </p:cNvSpPr>
          <p:nvPr/>
        </p:nvSpPr>
        <p:spPr>
          <a:xfrm>
            <a:off x="3747668" y="3774085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xmlns="" id="{D36FE2A5-A681-48DA-831B-B91408250BB1}"/>
              </a:ext>
            </a:extLst>
          </p:cNvPr>
          <p:cNvSpPr txBox="1">
            <a:spLocks/>
          </p:cNvSpPr>
          <p:nvPr/>
        </p:nvSpPr>
        <p:spPr>
          <a:xfrm>
            <a:off x="3820036" y="5261651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xmlns="" id="{E56627E8-374C-407C-94CC-956C158E9915}"/>
              </a:ext>
            </a:extLst>
          </p:cNvPr>
          <p:cNvSpPr txBox="1">
            <a:spLocks/>
          </p:cNvSpPr>
          <p:nvPr/>
        </p:nvSpPr>
        <p:spPr>
          <a:xfrm>
            <a:off x="7953076" y="5266984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xmlns="" id="{03CD51B0-A1F0-4A56-9B86-EAC804A430BC}"/>
              </a:ext>
            </a:extLst>
          </p:cNvPr>
          <p:cNvSpPr txBox="1">
            <a:spLocks/>
          </p:cNvSpPr>
          <p:nvPr/>
        </p:nvSpPr>
        <p:spPr>
          <a:xfrm>
            <a:off x="8067249" y="377941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xmlns="" id="{62D64979-8719-4322-A969-75D9C7A924C4}"/>
              </a:ext>
            </a:extLst>
          </p:cNvPr>
          <p:cNvSpPr txBox="1">
            <a:spLocks/>
          </p:cNvSpPr>
          <p:nvPr/>
        </p:nvSpPr>
        <p:spPr>
          <a:xfrm>
            <a:off x="4581231" y="1997867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xmlns="" id="{6BF42E63-58E0-4FAF-AABA-E252EEADA367}"/>
              </a:ext>
            </a:extLst>
          </p:cNvPr>
          <p:cNvSpPr txBox="1">
            <a:spLocks/>
          </p:cNvSpPr>
          <p:nvPr/>
        </p:nvSpPr>
        <p:spPr>
          <a:xfrm>
            <a:off x="7207815" y="1996360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1" t="11901" r="12003" b="9447"/>
          <a:stretch/>
        </p:blipFill>
        <p:spPr>
          <a:xfrm>
            <a:off x="256371" y="1471976"/>
            <a:ext cx="7127329" cy="40590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067249" y="3127754"/>
            <a:ext cx="3719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This is the device simulation part .</a:t>
            </a:r>
          </a:p>
          <a:p>
            <a:r>
              <a:rPr lang="en-US" dirty="0" smtClean="0"/>
              <a:t> Here we are forwarding data to</a:t>
            </a:r>
          </a:p>
          <a:p>
            <a:r>
              <a:rPr lang="en-US" dirty="0" smtClean="0"/>
              <a:t> server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805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lert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xmlns="" id="{5FE90B82-3CEE-4F12-A7D7-074BA99C9B59}"/>
              </a:ext>
            </a:extLst>
          </p:cNvPr>
          <p:cNvSpPr txBox="1">
            <a:spLocks/>
          </p:cNvSpPr>
          <p:nvPr/>
        </p:nvSpPr>
        <p:spPr>
          <a:xfrm>
            <a:off x="3747668" y="3774085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xmlns="" id="{D36FE2A5-A681-48DA-831B-B91408250BB1}"/>
              </a:ext>
            </a:extLst>
          </p:cNvPr>
          <p:cNvSpPr txBox="1">
            <a:spLocks/>
          </p:cNvSpPr>
          <p:nvPr/>
        </p:nvSpPr>
        <p:spPr>
          <a:xfrm>
            <a:off x="3820036" y="5261651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xmlns="" id="{E56627E8-374C-407C-94CC-956C158E9915}"/>
              </a:ext>
            </a:extLst>
          </p:cNvPr>
          <p:cNvSpPr txBox="1">
            <a:spLocks/>
          </p:cNvSpPr>
          <p:nvPr/>
        </p:nvSpPr>
        <p:spPr>
          <a:xfrm>
            <a:off x="7953076" y="5266984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xmlns="" id="{03CD51B0-A1F0-4A56-9B86-EAC804A430BC}"/>
              </a:ext>
            </a:extLst>
          </p:cNvPr>
          <p:cNvSpPr txBox="1">
            <a:spLocks/>
          </p:cNvSpPr>
          <p:nvPr/>
        </p:nvSpPr>
        <p:spPr>
          <a:xfrm>
            <a:off x="8067249" y="377941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xmlns="" id="{62D64979-8719-4322-A969-75D9C7A924C4}"/>
              </a:ext>
            </a:extLst>
          </p:cNvPr>
          <p:cNvSpPr txBox="1">
            <a:spLocks/>
          </p:cNvSpPr>
          <p:nvPr/>
        </p:nvSpPr>
        <p:spPr>
          <a:xfrm>
            <a:off x="4581231" y="1997867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xmlns="" id="{6BF42E63-58E0-4FAF-AABA-E252EEADA367}"/>
              </a:ext>
            </a:extLst>
          </p:cNvPr>
          <p:cNvSpPr txBox="1">
            <a:spLocks/>
          </p:cNvSpPr>
          <p:nvPr/>
        </p:nvSpPr>
        <p:spPr>
          <a:xfrm>
            <a:off x="7207815" y="1996360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39" y="1392879"/>
            <a:ext cx="2996375" cy="5239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r="929" b="11409"/>
          <a:stretch/>
        </p:blipFill>
        <p:spPr>
          <a:xfrm>
            <a:off x="1022447" y="1392879"/>
            <a:ext cx="3265073" cy="526332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897120" y="36980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and message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8057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Alert in App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xmlns="" id="{5FE90B82-3CEE-4F12-A7D7-074BA99C9B59}"/>
              </a:ext>
            </a:extLst>
          </p:cNvPr>
          <p:cNvSpPr txBox="1">
            <a:spLocks/>
          </p:cNvSpPr>
          <p:nvPr/>
        </p:nvSpPr>
        <p:spPr>
          <a:xfrm>
            <a:off x="3747668" y="3774085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xmlns="" id="{D36FE2A5-A681-48DA-831B-B91408250BB1}"/>
              </a:ext>
            </a:extLst>
          </p:cNvPr>
          <p:cNvSpPr txBox="1">
            <a:spLocks/>
          </p:cNvSpPr>
          <p:nvPr/>
        </p:nvSpPr>
        <p:spPr>
          <a:xfrm>
            <a:off x="3820036" y="5261651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xmlns="" id="{E56627E8-374C-407C-94CC-956C158E9915}"/>
              </a:ext>
            </a:extLst>
          </p:cNvPr>
          <p:cNvSpPr txBox="1">
            <a:spLocks/>
          </p:cNvSpPr>
          <p:nvPr/>
        </p:nvSpPr>
        <p:spPr>
          <a:xfrm>
            <a:off x="7953076" y="5266984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xmlns="" id="{03CD51B0-A1F0-4A56-9B86-EAC804A430BC}"/>
              </a:ext>
            </a:extLst>
          </p:cNvPr>
          <p:cNvSpPr txBox="1">
            <a:spLocks/>
          </p:cNvSpPr>
          <p:nvPr/>
        </p:nvSpPr>
        <p:spPr>
          <a:xfrm>
            <a:off x="8067249" y="377941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xmlns="" id="{62D64979-8719-4322-A969-75D9C7A924C4}"/>
              </a:ext>
            </a:extLst>
          </p:cNvPr>
          <p:cNvSpPr txBox="1">
            <a:spLocks/>
          </p:cNvSpPr>
          <p:nvPr/>
        </p:nvSpPr>
        <p:spPr>
          <a:xfrm>
            <a:off x="4581231" y="1997867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xmlns="" id="{6BF42E63-58E0-4FAF-AABA-E252EEADA367}"/>
              </a:ext>
            </a:extLst>
          </p:cNvPr>
          <p:cNvSpPr txBox="1">
            <a:spLocks/>
          </p:cNvSpPr>
          <p:nvPr/>
        </p:nvSpPr>
        <p:spPr>
          <a:xfrm>
            <a:off x="7207815" y="1996360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0"/>
          <a:stretch/>
        </p:blipFill>
        <p:spPr>
          <a:xfrm>
            <a:off x="4437861" y="1432632"/>
            <a:ext cx="3325902" cy="4704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2"/>
          <a:stretch/>
        </p:blipFill>
        <p:spPr>
          <a:xfrm>
            <a:off x="167298" y="1375576"/>
            <a:ext cx="3128130" cy="4761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535" y="1523503"/>
            <a:ext cx="2796443" cy="46131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16036" y="6396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System generated </a:t>
            </a:r>
            <a:r>
              <a:rPr lang="en-US" dirty="0" smtClean="0"/>
              <a:t> alert </a:t>
            </a:r>
            <a:r>
              <a:rPr lang="en-US" dirty="0"/>
              <a:t>in our App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805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Alert </a:t>
            </a:r>
            <a:r>
              <a:rPr lang="en-US" smtClean="0"/>
              <a:t>in website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xmlns="" id="{5FE90B82-3CEE-4F12-A7D7-074BA99C9B59}"/>
              </a:ext>
            </a:extLst>
          </p:cNvPr>
          <p:cNvSpPr txBox="1">
            <a:spLocks/>
          </p:cNvSpPr>
          <p:nvPr/>
        </p:nvSpPr>
        <p:spPr>
          <a:xfrm>
            <a:off x="3747668" y="3774085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xmlns="" id="{D36FE2A5-A681-48DA-831B-B91408250BB1}"/>
              </a:ext>
            </a:extLst>
          </p:cNvPr>
          <p:cNvSpPr txBox="1">
            <a:spLocks/>
          </p:cNvSpPr>
          <p:nvPr/>
        </p:nvSpPr>
        <p:spPr>
          <a:xfrm>
            <a:off x="3820036" y="5261651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xmlns="" id="{E56627E8-374C-407C-94CC-956C158E9915}"/>
              </a:ext>
            </a:extLst>
          </p:cNvPr>
          <p:cNvSpPr txBox="1">
            <a:spLocks/>
          </p:cNvSpPr>
          <p:nvPr/>
        </p:nvSpPr>
        <p:spPr>
          <a:xfrm>
            <a:off x="7953076" y="5266984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xmlns="" id="{03CD51B0-A1F0-4A56-9B86-EAC804A430BC}"/>
              </a:ext>
            </a:extLst>
          </p:cNvPr>
          <p:cNvSpPr txBox="1">
            <a:spLocks/>
          </p:cNvSpPr>
          <p:nvPr/>
        </p:nvSpPr>
        <p:spPr>
          <a:xfrm>
            <a:off x="8067249" y="377941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xmlns="" id="{62D64979-8719-4322-A969-75D9C7A924C4}"/>
              </a:ext>
            </a:extLst>
          </p:cNvPr>
          <p:cNvSpPr txBox="1">
            <a:spLocks/>
          </p:cNvSpPr>
          <p:nvPr/>
        </p:nvSpPr>
        <p:spPr>
          <a:xfrm>
            <a:off x="4581231" y="1997867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xmlns="" id="{6BF42E63-58E0-4FAF-AABA-E252EEADA367}"/>
              </a:ext>
            </a:extLst>
          </p:cNvPr>
          <p:cNvSpPr txBox="1">
            <a:spLocks/>
          </p:cNvSpPr>
          <p:nvPr/>
        </p:nvSpPr>
        <p:spPr>
          <a:xfrm>
            <a:off x="7207815" y="1996360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11672" r="11868" b="14882"/>
          <a:stretch/>
        </p:blipFill>
        <p:spPr>
          <a:xfrm>
            <a:off x="6872534" y="3839149"/>
            <a:ext cx="4841945" cy="2578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" t="11852" r="8889" b="9136"/>
          <a:stretch/>
        </p:blipFill>
        <p:spPr>
          <a:xfrm>
            <a:off x="152401" y="1168399"/>
            <a:ext cx="6390640" cy="3220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03815" y="2458720"/>
            <a:ext cx="377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see alert from website also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026160" y="5226485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case app is not installed in the phone ,</a:t>
            </a:r>
          </a:p>
          <a:p>
            <a:r>
              <a:rPr lang="en-US" dirty="0" smtClean="0"/>
              <a:t>user can visit website for further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109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3070579-6F03-474B-AE81-BC0EF41048BD}"/>
              </a:ext>
            </a:extLst>
          </p:cNvPr>
          <p:cNvGrpSpPr/>
          <p:nvPr/>
        </p:nvGrpSpPr>
        <p:grpSpPr>
          <a:xfrm>
            <a:off x="0" y="2769507"/>
            <a:ext cx="12192000" cy="1318987"/>
            <a:chOff x="0" y="2759605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29E2714A-BE29-4E83-A155-D5802C472B0A}"/>
                </a:ext>
              </a:extLst>
            </p:cNvPr>
            <p:cNvSpPr txBox="1"/>
            <p:nvPr/>
          </p:nvSpPr>
          <p:spPr>
            <a:xfrm>
              <a:off x="0" y="2759605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79A9243-91CB-437D-9D82-6D402B13F59A}"/>
                </a:ext>
              </a:extLst>
            </p:cNvPr>
            <p:cNvSpPr txBox="1"/>
            <p:nvPr/>
          </p:nvSpPr>
          <p:spPr>
            <a:xfrm>
              <a:off x="148" y="3698936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DDDB0E5-C9C9-44D8-BEB8-16A6CA8920CA}"/>
              </a:ext>
            </a:extLst>
          </p:cNvPr>
          <p:cNvGrpSpPr/>
          <p:nvPr/>
        </p:nvGrpSpPr>
        <p:grpSpPr>
          <a:xfrm>
            <a:off x="4753009" y="790578"/>
            <a:ext cx="5637966" cy="958096"/>
            <a:chOff x="4753009" y="790578"/>
            <a:chExt cx="5637966" cy="9580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93B1B118-F505-4515-85EB-DF3A6D81B1CF}"/>
                </a:ext>
              </a:extLst>
            </p:cNvPr>
            <p:cNvGrpSpPr/>
            <p:nvPr/>
          </p:nvGrpSpPr>
          <p:grpSpPr>
            <a:xfrm>
              <a:off x="5946145" y="869517"/>
              <a:ext cx="4444830" cy="800219"/>
              <a:chOff x="6557475" y="1411926"/>
              <a:chExt cx="4524020" cy="8002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E7C279EB-25F2-4AAC-812A-C5EF117055F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Hardware Collects RAW Sensor Data ,Location and Forwards To Server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710B0A2E-B69D-4686-9B34-E9CF61AD14CF}"/>
                  </a:ext>
                </a:extLst>
              </p:cNvPr>
              <p:cNvSpPr txBox="1"/>
              <p:nvPr/>
            </p:nvSpPr>
            <p:spPr>
              <a:xfrm>
                <a:off x="657380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RAW Data Collection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B7350D3-4353-45F7-BF03-021199F2298D}"/>
              </a:ext>
            </a:extLst>
          </p:cNvPr>
          <p:cNvGrpSpPr/>
          <p:nvPr/>
        </p:nvGrpSpPr>
        <p:grpSpPr>
          <a:xfrm>
            <a:off x="5350009" y="2230161"/>
            <a:ext cx="5657692" cy="958096"/>
            <a:chOff x="5276743" y="2230161"/>
            <a:chExt cx="5657692" cy="9580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7D39D320-44C3-45A3-BB6D-400026F3020C}"/>
                </a:ext>
              </a:extLst>
            </p:cNvPr>
            <p:cNvGrpSpPr/>
            <p:nvPr/>
          </p:nvGrpSpPr>
          <p:grpSpPr>
            <a:xfrm>
              <a:off x="6443503" y="2309100"/>
              <a:ext cx="4490932" cy="590848"/>
              <a:chOff x="6557475" y="1411926"/>
              <a:chExt cx="4570943" cy="59084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E52B1483-4729-4FCB-8A42-9C3435FD0447}"/>
                  </a:ext>
                </a:extLst>
              </p:cNvPr>
              <p:cNvSpPr txBox="1"/>
              <p:nvPr/>
            </p:nvSpPr>
            <p:spPr>
              <a:xfrm>
                <a:off x="6620726" y="1725775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ML Model Predicts Occurrence Of Accident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4104EDEA-EFF2-4A05-A482-92CFDD885CE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Analysis On Server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1943C8E-7316-4346-AF7D-CBEB760F9A17}"/>
              </a:ext>
            </a:extLst>
          </p:cNvPr>
          <p:cNvGrpSpPr/>
          <p:nvPr/>
        </p:nvGrpSpPr>
        <p:grpSpPr>
          <a:xfrm>
            <a:off x="5920633" y="3669744"/>
            <a:ext cx="5595548" cy="958096"/>
            <a:chOff x="5800477" y="3669744"/>
            <a:chExt cx="5595548" cy="95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69FCB8E2-BFA8-4C4D-97A9-E20899D344C9}"/>
                </a:ext>
              </a:extLst>
            </p:cNvPr>
            <p:cNvGrpSpPr/>
            <p:nvPr/>
          </p:nvGrpSpPr>
          <p:grpSpPr>
            <a:xfrm>
              <a:off x="6967237" y="3748683"/>
              <a:ext cx="4428788" cy="615553"/>
              <a:chOff x="6557475" y="1411926"/>
              <a:chExt cx="4507692" cy="6155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EB7BC9CB-C0B8-4DE9-99B3-27BACBC4E04A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Calling the Nearest Hospital And Sharing Accident Details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93AEF471-EEEB-40C9-97CC-790BB0C9B8B7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Raising an Alert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7CC2E432-B497-422F-8B32-AB2B0B147F5D}"/>
              </a:ext>
            </a:extLst>
          </p:cNvPr>
          <p:cNvGrpSpPr/>
          <p:nvPr/>
        </p:nvGrpSpPr>
        <p:grpSpPr>
          <a:xfrm>
            <a:off x="6491258" y="5109327"/>
            <a:ext cx="5595548" cy="958096"/>
            <a:chOff x="6324210" y="5109327"/>
            <a:chExt cx="5595548" cy="95809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74968D29-C51E-4772-95A3-C35833739789}"/>
                </a:ext>
              </a:extLst>
            </p:cNvPr>
            <p:cNvGrpSpPr/>
            <p:nvPr/>
          </p:nvGrpSpPr>
          <p:grpSpPr>
            <a:xfrm>
              <a:off x="7490970" y="5188266"/>
              <a:ext cx="4428788" cy="800219"/>
              <a:chOff x="6557475" y="1411926"/>
              <a:chExt cx="4507692" cy="80021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997DAC5E-6F2D-4076-B60D-21553D5F40D8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Informing Victims Relatives/Friends about the incident and location via AAS app.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9D3F3B3A-F7F3-4BF4-B2C0-3E0DDB19AB2D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Informing Victims Connections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DF8E06D-B8BF-4F1D-B167-4621298F421C}"/>
              </a:ext>
            </a:extLst>
          </p:cNvPr>
          <p:cNvSpPr txBox="1"/>
          <p:nvPr/>
        </p:nvSpPr>
        <p:spPr>
          <a:xfrm>
            <a:off x="626112" y="146242"/>
            <a:ext cx="2925979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Process Diagram</a:t>
            </a:r>
          </a:p>
          <a:p>
            <a:endParaRPr lang="en-US" altLang="ko-KR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Occurrence of a Incident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1C3F78E-E79B-409A-AFF2-5973D7AA2BD8}"/>
              </a:ext>
            </a:extLst>
          </p:cNvPr>
          <p:cNvSpPr txBox="1"/>
          <p:nvPr/>
        </p:nvSpPr>
        <p:spPr>
          <a:xfrm>
            <a:off x="5881516" y="3294252"/>
            <a:ext cx="6015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device forwards raw data to server, after analyzing an automated  call is placed to nearest healthcare/Emergency organizations and providing the necessary information about the incident.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322B06C-7A49-4495-BE52-3663D7C35744}"/>
              </a:ext>
            </a:extLst>
          </p:cNvPr>
          <p:cNvSpPr txBox="1"/>
          <p:nvPr/>
        </p:nvSpPr>
        <p:spPr>
          <a:xfrm>
            <a:off x="5881516" y="2075218"/>
            <a:ext cx="58905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Whenever</a:t>
            </a:r>
            <a:r>
              <a:rPr lang="en-GB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 Accident Occurs the</a:t>
            </a:r>
          </a:p>
          <a:p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Emergency Services </a:t>
            </a:r>
            <a:r>
              <a:rPr lang="en-GB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Automatically Called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AE5A2DE7-8B24-4170-AB5C-4665A7D2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" y="1750029"/>
            <a:ext cx="5327616" cy="43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9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BCE75E3-1F1C-4574-AD70-C9D12DED4F64}"/>
              </a:ext>
            </a:extLst>
          </p:cNvPr>
          <p:cNvSpPr txBox="1"/>
          <p:nvPr/>
        </p:nvSpPr>
        <p:spPr>
          <a:xfrm>
            <a:off x="6652267" y="2291127"/>
            <a:ext cx="4770071" cy="789447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Provides  real time location </a:t>
            </a:r>
          </a:p>
          <a:p>
            <a:pPr>
              <a:lnSpc>
                <a:spcPts val="3000"/>
              </a:lnSpc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A97D21-FF8A-412F-8CBD-F5282EC26011}"/>
              </a:ext>
            </a:extLst>
          </p:cNvPr>
          <p:cNvSpPr txBox="1"/>
          <p:nvPr/>
        </p:nvSpPr>
        <p:spPr>
          <a:xfrm>
            <a:off x="6700753" y="3239168"/>
            <a:ext cx="4673100" cy="738664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Takes sensor data from various sensors.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xmlns="" id="{FE511432-342D-4662-9FF7-3417CD536470}"/>
              </a:ext>
            </a:extLst>
          </p:cNvPr>
          <p:cNvSpPr/>
          <p:nvPr/>
        </p:nvSpPr>
        <p:spPr>
          <a:xfrm>
            <a:off x="6700753" y="4136426"/>
            <a:ext cx="4673100" cy="857651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xmlns="" id="{7628033C-1276-4E4F-A4EE-EFA1795AF7B0}"/>
              </a:ext>
            </a:extLst>
          </p:cNvPr>
          <p:cNvSpPr/>
          <p:nvPr/>
        </p:nvSpPr>
        <p:spPr>
          <a:xfrm>
            <a:off x="6700753" y="4286192"/>
            <a:ext cx="4576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Sends data to Server for analysing with ML model</a:t>
            </a:r>
            <a:r>
              <a:rPr lang="en-IN" sz="1200" dirty="0"/>
              <a:t>.</a:t>
            </a:r>
            <a:endParaRPr lang="en-US" sz="1200" dirty="0"/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xmlns="" id="{13083A27-9042-43CC-96E0-E3E3FF8792B5}"/>
              </a:ext>
            </a:extLst>
          </p:cNvPr>
          <p:cNvSpPr/>
          <p:nvPr/>
        </p:nvSpPr>
        <p:spPr>
          <a:xfrm>
            <a:off x="6469336" y="390718"/>
            <a:ext cx="39441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accent3"/>
                </a:solidFill>
                <a:latin typeface="+mj-lt"/>
              </a:rPr>
              <a:t>Hardware</a:t>
            </a:r>
          </a:p>
          <a:p>
            <a:r>
              <a:rPr lang="en-US" altLang="ko-KR" sz="5400" b="1" dirty="0">
                <a:solidFill>
                  <a:schemeClr val="accent3"/>
                </a:solidFill>
                <a:latin typeface="+mj-lt"/>
              </a:rPr>
              <a:t>approach</a:t>
            </a:r>
            <a:endParaRPr lang="ko-KR" altLang="en-US" sz="54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55392E0-632E-4FBC-A49E-B2B006CE2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38" y="2009118"/>
            <a:ext cx="3144669" cy="30839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991C930-D065-4825-8116-6D0E0CF6AD5A}"/>
              </a:ext>
            </a:extLst>
          </p:cNvPr>
          <p:cNvSpPr txBox="1"/>
          <p:nvPr/>
        </p:nvSpPr>
        <p:spPr>
          <a:xfrm>
            <a:off x="6700753" y="5152671"/>
            <a:ext cx="4576127" cy="738664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Takes sensor data from various sensors.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Server Approach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1C3F78E-E79B-409A-AFF2-5973D7AA2BD8}"/>
              </a:ext>
            </a:extLst>
          </p:cNvPr>
          <p:cNvSpPr txBox="1"/>
          <p:nvPr/>
        </p:nvSpPr>
        <p:spPr>
          <a:xfrm>
            <a:off x="5848918" y="3053856"/>
            <a:ext cx="5890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Analyse sensor data using Random Forest classifier.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Finds out if Accident has occurred.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Predict severity of accident.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322B06C-7A49-4495-BE52-3663D7C35744}"/>
              </a:ext>
            </a:extLst>
          </p:cNvPr>
          <p:cNvSpPr txBox="1"/>
          <p:nvPr/>
        </p:nvSpPr>
        <p:spPr>
          <a:xfrm>
            <a:off x="5734369" y="1946861"/>
            <a:ext cx="589059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>
                <a:solidFill>
                  <a:schemeClr val="accent2"/>
                </a:solidFill>
                <a:cs typeface="Arial" pitchFamily="34" charset="0"/>
              </a:rPr>
              <a:t>Machine Learning Model</a:t>
            </a:r>
            <a:endParaRPr lang="en-GB" altLang="ko-KR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32519CDC-6405-4BF0-BBB5-FA978D8FA7CB}"/>
              </a:ext>
            </a:extLst>
          </p:cNvPr>
          <p:cNvGrpSpPr/>
          <p:nvPr/>
        </p:nvGrpSpPr>
        <p:grpSpPr>
          <a:xfrm>
            <a:off x="1248343" y="2173563"/>
            <a:ext cx="3833058" cy="3372304"/>
            <a:chOff x="4075204" y="1700703"/>
            <a:chExt cx="3961307" cy="3485138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8E4E60C8-F1CF-4672-A298-BC76F270A707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5C3C32A5-DA74-434A-96C9-FDFC5B9FC23E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408C3CD1-15A2-4C43-A131-63BB3B52505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20D54C38-981A-407C-BFA3-DB07097F5AAC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60B7F763-7BD5-4741-8DBE-DE09B48879E2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C6C10D9F-3F04-401C-80C0-C56C2E5F81B9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57627C3C-CF33-4DA2-AEC5-B3DCA2C62AFC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96EF0E9E-F4FC-4C5B-A4CC-7F758403387C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463C6AB7-99DA-42EE-AF5F-8C2E79A56828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417768E-4D45-446F-B6CB-DAD42069BF05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0C1ECC8C-7F1E-40D1-BEFF-4CB6A966B1F7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9B02C4F5-DD70-490A-93D3-9072A9FA7CE8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EE6B8D16-9FD2-4BF7-9CB2-BCD2285FA47B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893C2C87-9F4E-4851-B313-B532E9FFADA8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43437405-7B6D-4D4F-8CB9-428ED812460F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A586E7C9-208E-49C4-AA94-AC990D6EB882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5CCA4277-FA0E-44F6-9997-574258218E6B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8D2E7224-237E-4A58-98AD-BB2DC5C58AC6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692DE2C9-669B-4657-A3E5-DDE24272034B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3588BDB3-5C79-499D-A0F1-475A77565D4B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DFC9A2E0-C660-4B93-ABF1-D700702047FA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26FDC0E1-0050-4A2F-8003-A2176631A04C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1AA08FF8-01E6-4B9F-840A-7E4F92FA18D0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6AC2D7F1-F0CE-478C-B3BC-A34D5A8BF517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DF42689E-D14F-4892-815E-748CD8F2011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1E8FDEC7-424D-4F40-9C03-C5FD569A3EDC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4D5E3EEE-B220-4AEC-9AEF-B17699E49274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5CD04EC8-04D2-48E5-91E3-D45F1E344195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DFE523A7-9F92-498A-B6BA-137261594F53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8B76224F-42D1-49EF-9CEE-CDADD35B5323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5D70EDB6-0850-4CEA-8D92-D136786CE853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77699D19-E4B4-4715-A76C-888E1D4076C9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503D2ACE-78F3-4290-A7A8-45DD1688BDBD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0B60088A-6F18-4BEF-BABC-7F81B02601A8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C566F72-E779-4A2A-B5E6-15DFBCB7BFBA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AD438744-AA99-4A04-94A1-7C02FA510C8B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Server Approach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1C3F78E-E79B-409A-AFF2-5973D7AA2BD8}"/>
              </a:ext>
            </a:extLst>
          </p:cNvPr>
          <p:cNvSpPr txBox="1"/>
          <p:nvPr/>
        </p:nvSpPr>
        <p:spPr>
          <a:xfrm>
            <a:off x="5848918" y="3053856"/>
            <a:ext cx="5890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Convert Geolocation coordinates to Place names.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As shown in Image we obtain Float values as geocoordinates.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This process converts the geocoordinates to human understandable address.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322B06C-7A49-4495-BE52-3663D7C35744}"/>
              </a:ext>
            </a:extLst>
          </p:cNvPr>
          <p:cNvSpPr txBox="1"/>
          <p:nvPr/>
        </p:nvSpPr>
        <p:spPr>
          <a:xfrm>
            <a:off x="5750411" y="1946861"/>
            <a:ext cx="589059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>
                <a:solidFill>
                  <a:schemeClr val="accent2"/>
                </a:solidFill>
                <a:cs typeface="Arial" pitchFamily="34" charset="0"/>
              </a:rPr>
              <a:t>Reverse Geocoding</a:t>
            </a:r>
            <a:endParaRPr lang="en-GB" altLang="ko-KR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EA1441-EAC7-44F5-8B9F-3AADA8737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46861"/>
            <a:ext cx="5426882" cy="40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0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Server Approach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1C3F78E-E79B-409A-AFF2-5973D7AA2BD8}"/>
              </a:ext>
            </a:extLst>
          </p:cNvPr>
          <p:cNvSpPr txBox="1"/>
          <p:nvPr/>
        </p:nvSpPr>
        <p:spPr>
          <a:xfrm>
            <a:off x="5848918" y="3053856"/>
            <a:ext cx="5890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Using maps API services ,nearest Healthcare/emergency organisation details are fetch.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Alert is raised via calling though Cloud/IVR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322B06C-7A49-4495-BE52-3663D7C35744}"/>
              </a:ext>
            </a:extLst>
          </p:cNvPr>
          <p:cNvSpPr txBox="1"/>
          <p:nvPr/>
        </p:nvSpPr>
        <p:spPr>
          <a:xfrm>
            <a:off x="5750411" y="1946861"/>
            <a:ext cx="589059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>
                <a:solidFill>
                  <a:schemeClr val="accent2"/>
                </a:solidFill>
                <a:cs typeface="Arial" pitchFamily="34" charset="0"/>
              </a:rPr>
              <a:t>Alert Via Calling</a:t>
            </a:r>
            <a:endParaRPr lang="en-GB" altLang="ko-KR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C7E48289-7D73-4DCC-9DA0-1ADC8855F7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997" y="1487905"/>
            <a:ext cx="4736432" cy="473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64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E649CC1-694E-445F-8081-039BEBAF6CFF}"/>
              </a:ext>
            </a:extLst>
          </p:cNvPr>
          <p:cNvSpPr txBox="1"/>
          <p:nvPr/>
        </p:nvSpPr>
        <p:spPr>
          <a:xfrm rot="1898085">
            <a:off x="4598773" y="3094049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56BFD24-45B0-4CEB-BE48-833052D10F94}"/>
              </a:ext>
            </a:extLst>
          </p:cNvPr>
          <p:cNvSpPr txBox="1"/>
          <p:nvPr/>
        </p:nvSpPr>
        <p:spPr>
          <a:xfrm rot="19719727">
            <a:off x="6551989" y="3342472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152DD8E-9734-426C-9C62-C29DFBB0AD2B}"/>
              </a:ext>
            </a:extLst>
          </p:cNvPr>
          <p:cNvSpPr txBox="1"/>
          <p:nvPr/>
        </p:nvSpPr>
        <p:spPr>
          <a:xfrm>
            <a:off x="5496051" y="4567376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xmlns="" id="{D8E58234-9C4B-42FA-B3DA-A3AE1589E65E}"/>
              </a:ext>
            </a:extLst>
          </p:cNvPr>
          <p:cNvGrpSpPr/>
          <p:nvPr/>
        </p:nvGrpSpPr>
        <p:grpSpPr>
          <a:xfrm>
            <a:off x="7549725" y="2380240"/>
            <a:ext cx="3744000" cy="738663"/>
            <a:chOff x="7637355" y="2159174"/>
            <a:chExt cx="3744000" cy="738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74EE866-BEB3-49B7-90D2-E6C75AAB00EB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.The app will fetch the current the current location of the vehicle and display it.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Gets Current Location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80701312-47A4-4293-8E77-03E13DA09B8B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7">
            <a:extLst>
              <a:ext uri="{FF2B5EF4-FFF2-40B4-BE49-F238E27FC236}">
                <a16:creationId xmlns:a16="http://schemas.microsoft.com/office/drawing/2014/main" xmlns="" id="{0D016346-A64A-4CAA-83DD-07D31639E93E}"/>
              </a:ext>
            </a:extLst>
          </p:cNvPr>
          <p:cNvGrpSpPr/>
          <p:nvPr/>
        </p:nvGrpSpPr>
        <p:grpSpPr>
          <a:xfrm>
            <a:off x="892783" y="2365844"/>
            <a:ext cx="3744000" cy="738663"/>
            <a:chOff x="890962" y="2144778"/>
            <a:chExt cx="3744000" cy="7386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AD50B4E-8E9C-4E60-932F-A2A6DBE80655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Whenever server predicts an accident there will be an alert in the app.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986A28D-40C7-4711-8819-E05F21B168B9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Alert Of Incident 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686CBED2-9738-4FCF-BCFC-72CDEB2781CC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xmlns="" id="{FCB25BAE-C58F-4BAA-B331-A36877561F60}"/>
              </a:ext>
            </a:extLst>
          </p:cNvPr>
          <p:cNvGrpSpPr/>
          <p:nvPr/>
        </p:nvGrpSpPr>
        <p:grpSpPr>
          <a:xfrm>
            <a:off x="3758813" y="5365335"/>
            <a:ext cx="4677286" cy="1107995"/>
            <a:chOff x="4636424" y="5144267"/>
            <a:chExt cx="2918420" cy="11079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B850BC0-6C6A-49B8-939A-B197D4DC3F6B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User can manage their profile via app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They can check the vehicle fuel/pollution status.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Additional Info About owner and vehicle can be tracked by installing supportive hardware.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C635D2D-D146-4588-86B9-9A33CABE09C4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features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F0FB6D2-D381-4618-8080-45BE1929F34C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9">
            <a:extLst>
              <a:ext uri="{FF2B5EF4-FFF2-40B4-BE49-F238E27FC236}">
                <a16:creationId xmlns:a16="http://schemas.microsoft.com/office/drawing/2014/main" xmlns="" id="{C79D29FA-6879-46AC-8A96-940DA2FFE536}"/>
              </a:ext>
            </a:extLst>
          </p:cNvPr>
          <p:cNvSpPr/>
          <p:nvPr/>
        </p:nvSpPr>
        <p:spPr>
          <a:xfrm rot="19800000">
            <a:off x="6674883" y="291254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Block Arc 10">
            <a:extLst>
              <a:ext uri="{FF2B5EF4-FFF2-40B4-BE49-F238E27FC236}">
                <a16:creationId xmlns:a16="http://schemas.microsoft.com/office/drawing/2014/main" xmlns="" id="{8063C388-777E-4A95-AB94-8DB1DC54A2AB}"/>
              </a:ext>
            </a:extLst>
          </p:cNvPr>
          <p:cNvSpPr/>
          <p:nvPr/>
        </p:nvSpPr>
        <p:spPr>
          <a:xfrm rot="1800000">
            <a:off x="5268606" y="269832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Round Same Side Corner Rectangle 36">
            <a:extLst>
              <a:ext uri="{FF2B5EF4-FFF2-40B4-BE49-F238E27FC236}">
                <a16:creationId xmlns:a16="http://schemas.microsoft.com/office/drawing/2014/main" xmlns="" id="{77ECF53D-F896-422F-AF23-94844A7BAFB4}"/>
              </a:ext>
            </a:extLst>
          </p:cNvPr>
          <p:cNvSpPr>
            <a:spLocks noChangeAspect="1"/>
          </p:cNvSpPr>
          <p:nvPr/>
        </p:nvSpPr>
        <p:spPr>
          <a:xfrm>
            <a:off x="5895233" y="412672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576B610-0F1C-4B7E-9EE4-28A1BE1D0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34" y="2247935"/>
            <a:ext cx="3300259" cy="33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xmlns="" id="{5FE90B82-3CEE-4F12-A7D7-074BA99C9B59}"/>
              </a:ext>
            </a:extLst>
          </p:cNvPr>
          <p:cNvSpPr txBox="1">
            <a:spLocks/>
          </p:cNvSpPr>
          <p:nvPr/>
        </p:nvSpPr>
        <p:spPr>
          <a:xfrm>
            <a:off x="3747668" y="3774085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xmlns="" id="{D36FE2A5-A681-48DA-831B-B91408250BB1}"/>
              </a:ext>
            </a:extLst>
          </p:cNvPr>
          <p:cNvSpPr txBox="1">
            <a:spLocks/>
          </p:cNvSpPr>
          <p:nvPr/>
        </p:nvSpPr>
        <p:spPr>
          <a:xfrm>
            <a:off x="3820036" y="5261651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xmlns="" id="{E56627E8-374C-407C-94CC-956C158E9915}"/>
              </a:ext>
            </a:extLst>
          </p:cNvPr>
          <p:cNvSpPr txBox="1">
            <a:spLocks/>
          </p:cNvSpPr>
          <p:nvPr/>
        </p:nvSpPr>
        <p:spPr>
          <a:xfrm>
            <a:off x="7953076" y="5266984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xmlns="" id="{03CD51B0-A1F0-4A56-9B86-EAC804A430BC}"/>
              </a:ext>
            </a:extLst>
          </p:cNvPr>
          <p:cNvSpPr txBox="1">
            <a:spLocks/>
          </p:cNvSpPr>
          <p:nvPr/>
        </p:nvSpPr>
        <p:spPr>
          <a:xfrm>
            <a:off x="8067249" y="377941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xmlns="" id="{62D64979-8719-4322-A969-75D9C7A924C4}"/>
              </a:ext>
            </a:extLst>
          </p:cNvPr>
          <p:cNvSpPr txBox="1">
            <a:spLocks/>
          </p:cNvSpPr>
          <p:nvPr/>
        </p:nvSpPr>
        <p:spPr>
          <a:xfrm>
            <a:off x="4581231" y="1997867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xmlns="" id="{6BF42E63-58E0-4FAF-AABA-E252EEADA367}"/>
              </a:ext>
            </a:extLst>
          </p:cNvPr>
          <p:cNvSpPr txBox="1">
            <a:spLocks/>
          </p:cNvSpPr>
          <p:nvPr/>
        </p:nvSpPr>
        <p:spPr>
          <a:xfrm>
            <a:off x="7207815" y="1996360"/>
            <a:ext cx="396000" cy="28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prstClr val="white"/>
                </a:solidFill>
                <a:cs typeface="Arial" pitchFamily="34" charset="0"/>
              </a:rPr>
              <a:t>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6" b="23613"/>
          <a:stretch/>
        </p:blipFill>
        <p:spPr>
          <a:xfrm>
            <a:off x="348197" y="1789920"/>
            <a:ext cx="11396763" cy="4102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1895" y="1452800"/>
            <a:ext cx="2153920" cy="10871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4496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4330</TotalTime>
  <Words>409</Words>
  <Application>Microsoft Office PowerPoint</Application>
  <PresentationFormat>Custom</PresentationFormat>
  <Paragraphs>115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ASUS</cp:lastModifiedBy>
  <cp:revision>77</cp:revision>
  <dcterms:created xsi:type="dcterms:W3CDTF">2020-01-20T05:08:25Z</dcterms:created>
  <dcterms:modified xsi:type="dcterms:W3CDTF">2020-08-03T10:16:41Z</dcterms:modified>
</cp:coreProperties>
</file>